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handoutMasterIdLst>
    <p:handoutMasterId r:id="rId17"/>
  </p:handoutMasterIdLst>
  <p:sldIdLst>
    <p:sldId id="256" r:id="rId2"/>
    <p:sldId id="264" r:id="rId3"/>
    <p:sldId id="257" r:id="rId4"/>
    <p:sldId id="259" r:id="rId5"/>
    <p:sldId id="267" r:id="rId6"/>
    <p:sldId id="266" r:id="rId7"/>
    <p:sldId id="258" r:id="rId8"/>
    <p:sldId id="263" r:id="rId9"/>
    <p:sldId id="260" r:id="rId10"/>
    <p:sldId id="262" r:id="rId11"/>
    <p:sldId id="261" r:id="rId12"/>
    <p:sldId id="268" r:id="rId13"/>
    <p:sldId id="265" r:id="rId14"/>
    <p:sldId id="269" r:id="rId15"/>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63988" y="0"/>
            <a:ext cx="3032125" cy="4635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26E8901-A5DB-4B9C-BA54-535F4405BD86}" type="datetimeFigureOut">
              <a:rPr lang="en-US"/>
              <a:pPr>
                <a:defRPr/>
              </a:pPr>
              <a:t>8/16/2016</a:t>
            </a:fld>
            <a:endParaRPr lang="en-US"/>
          </a:p>
        </p:txBody>
      </p:sp>
      <p:sp>
        <p:nvSpPr>
          <p:cNvPr id="4" name="Footer Placeholder 3"/>
          <p:cNvSpPr>
            <a:spLocks noGrp="1"/>
          </p:cNvSpPr>
          <p:nvPr>
            <p:ph type="ftr" sz="quarter" idx="2"/>
          </p:nvPr>
        </p:nvSpPr>
        <p:spPr>
          <a:xfrm>
            <a:off x="0" y="8818563"/>
            <a:ext cx="3032125" cy="46355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63988" y="8818563"/>
            <a:ext cx="3032125" cy="4635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2F30406C-46F9-482C-A1A3-66F9EEF53C3A}" type="slidenum">
              <a:rPr lang="en-US"/>
              <a:pPr>
                <a:defRPr/>
              </a:pPr>
              <a:t>‹#›</a:t>
            </a:fld>
            <a:endParaRPr lang="en-US"/>
          </a:p>
        </p:txBody>
      </p:sp>
    </p:spTree>
    <p:extLst>
      <p:ext uri="{BB962C8B-B14F-4D97-AF65-F5344CB8AC3E}">
        <p14:creationId xmlns:p14="http://schemas.microsoft.com/office/powerpoint/2010/main" val="3634921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3031" tIns="46516" rIns="93031" bIns="46516"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63988" y="0"/>
            <a:ext cx="3032125" cy="463550"/>
          </a:xfrm>
          <a:prstGeom prst="rect">
            <a:avLst/>
          </a:prstGeom>
        </p:spPr>
        <p:txBody>
          <a:bodyPr vert="horz" lIns="93031" tIns="46516" rIns="93031" bIns="46516" rtlCol="0"/>
          <a:lstStyle>
            <a:lvl1pPr algn="r" fontAlgn="auto">
              <a:spcBef>
                <a:spcPts val="0"/>
              </a:spcBef>
              <a:spcAft>
                <a:spcPts val="0"/>
              </a:spcAft>
              <a:defRPr sz="1200" smtClean="0">
                <a:latin typeface="+mn-lt"/>
              </a:defRPr>
            </a:lvl1pPr>
          </a:lstStyle>
          <a:p>
            <a:pPr>
              <a:defRPr/>
            </a:pPr>
            <a:fld id="{7039BAA9-B9C4-4EF5-9772-3AC8B813159F}" type="datetimeFigureOut">
              <a:rPr lang="en-US"/>
              <a:pPr>
                <a:defRPr/>
              </a:pPr>
              <a:t>8/16/2016</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pPr lvl="0"/>
            <a:endParaRPr lang="en-US" noProof="0"/>
          </a:p>
        </p:txBody>
      </p:sp>
      <p:sp>
        <p:nvSpPr>
          <p:cNvPr id="5" name="Notes Placeholder 4"/>
          <p:cNvSpPr>
            <a:spLocks noGrp="1"/>
          </p:cNvSpPr>
          <p:nvPr>
            <p:ph type="body" sz="quarter" idx="3"/>
          </p:nvPr>
        </p:nvSpPr>
        <p:spPr>
          <a:xfrm>
            <a:off x="700088" y="4410075"/>
            <a:ext cx="5597525" cy="4176713"/>
          </a:xfrm>
          <a:prstGeom prst="rect">
            <a:avLst/>
          </a:prstGeom>
        </p:spPr>
        <p:txBody>
          <a:bodyPr vert="horz" lIns="93031" tIns="46516" rIns="93031" bIns="4651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18563"/>
            <a:ext cx="3032125" cy="463550"/>
          </a:xfrm>
          <a:prstGeom prst="rect">
            <a:avLst/>
          </a:prstGeom>
        </p:spPr>
        <p:txBody>
          <a:bodyPr vert="horz" lIns="93031" tIns="46516" rIns="93031" bIns="46516"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63988" y="8818563"/>
            <a:ext cx="3032125" cy="463550"/>
          </a:xfrm>
          <a:prstGeom prst="rect">
            <a:avLst/>
          </a:prstGeom>
        </p:spPr>
        <p:txBody>
          <a:bodyPr vert="horz" lIns="93031" tIns="46516" rIns="93031" bIns="46516" rtlCol="0" anchor="b"/>
          <a:lstStyle>
            <a:lvl1pPr algn="r" fontAlgn="auto">
              <a:spcBef>
                <a:spcPts val="0"/>
              </a:spcBef>
              <a:spcAft>
                <a:spcPts val="0"/>
              </a:spcAft>
              <a:defRPr sz="1200" smtClean="0">
                <a:latin typeface="+mn-lt"/>
              </a:defRPr>
            </a:lvl1pPr>
          </a:lstStyle>
          <a:p>
            <a:pPr>
              <a:defRPr/>
            </a:pPr>
            <a:fld id="{40DDF7E6-3D12-47FE-AC6C-4DF86C0E373B}" type="slidenum">
              <a:rPr lang="en-US"/>
              <a:pPr>
                <a:defRPr/>
              </a:pPr>
              <a:t>‹#›</a:t>
            </a:fld>
            <a:endParaRPr lang="en-US"/>
          </a:p>
        </p:txBody>
      </p:sp>
    </p:spTree>
    <p:extLst>
      <p:ext uri="{BB962C8B-B14F-4D97-AF65-F5344CB8AC3E}">
        <p14:creationId xmlns:p14="http://schemas.microsoft.com/office/powerpoint/2010/main" val="399705997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a:p>
            <a:pPr>
              <a:spcBef>
                <a:spcPct val="0"/>
              </a:spcBef>
            </a:pPr>
            <a:r>
              <a:rPr lang="en-US" smtClean="0"/>
              <a:t>64% quoted by Marks G et al.  Meta-analysis of high-risk sexual behavior in persons aware and unaware they are infected with HIV in the United States: implications for HIV prevention programs.  J Acquir Immune Defic Syndr.  2005; 39(4): 446-453.</a:t>
            </a:r>
          </a:p>
          <a:p>
            <a:pPr>
              <a:spcBef>
                <a:spcPct val="0"/>
              </a:spcBef>
            </a:pPr>
            <a:endParaRPr lang="en-US" smtClean="0"/>
          </a:p>
          <a:p>
            <a:pPr>
              <a:spcBef>
                <a:spcPct val="0"/>
              </a:spcBef>
            </a:pPr>
            <a:r>
              <a:rPr lang="en-US" smtClean="0"/>
              <a:t>Behavior change post diagnosis varies with time but is also being modified by the presence of HAART </a:t>
            </a: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32E0ED-3C22-45B7-875D-C393E05BF957}"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4130243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medial CD4 count at enrollment was higher than WHOs recommendation to start treatment.  Hence, HIV positive individuals were asymptomatic, did not require treatment, and certainly would not have been eligible for treatment, according to most national guidelines. </a:t>
            </a:r>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0418AF-7536-45A1-AB77-4B03D6856DC6}"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3533814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Opt out testing can help normalize and destigmatize the testing process and has demonstrated greater test acceptance than opt in testing </a:t>
            </a: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A4F752-3844-4393-B9AA-D6833800C2D7}"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3429428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Separate written consent for HIV testing should not be required. </a:t>
            </a:r>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0BDA6D-DA7B-4D0A-BF19-ED58C04E552C}"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1454312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F86FA1A5-8E8C-4947-BF1B-0ED39F30E192}" type="datetimeFigureOut">
              <a:rPr lang="en-CA"/>
              <a:pPr>
                <a:defRPr/>
              </a:pPr>
              <a:t>2016-08-16</a:t>
            </a:fld>
            <a:endParaRPr lang="en-CA"/>
          </a:p>
        </p:txBody>
      </p:sp>
      <p:sp>
        <p:nvSpPr>
          <p:cNvPr id="5" name="Footer Placeholder 2"/>
          <p:cNvSpPr>
            <a:spLocks noGrp="1"/>
          </p:cNvSpPr>
          <p:nvPr>
            <p:ph type="ftr" sz="quarter" idx="11"/>
          </p:nvPr>
        </p:nvSpPr>
        <p:spPr/>
        <p:txBody>
          <a:bodyPr/>
          <a:lstStyle>
            <a:lvl1pPr>
              <a:defRPr/>
            </a:lvl1pPr>
          </a:lstStyle>
          <a:p>
            <a:pPr>
              <a:defRPr/>
            </a:pPr>
            <a:endParaRPr lang="en-CA"/>
          </a:p>
        </p:txBody>
      </p:sp>
      <p:sp>
        <p:nvSpPr>
          <p:cNvPr id="6" name="Slide Number Placeholder 22"/>
          <p:cNvSpPr>
            <a:spLocks noGrp="1"/>
          </p:cNvSpPr>
          <p:nvPr>
            <p:ph type="sldNum" sz="quarter" idx="12"/>
          </p:nvPr>
        </p:nvSpPr>
        <p:spPr/>
        <p:txBody>
          <a:bodyPr/>
          <a:lstStyle>
            <a:lvl1pPr>
              <a:defRPr/>
            </a:lvl1pPr>
          </a:lstStyle>
          <a:p>
            <a:pPr>
              <a:defRPr/>
            </a:pPr>
            <a:fld id="{A61BBF53-7979-4BB5-AAB6-80E97011FE20}" type="slidenum">
              <a:rPr lang="en-CA"/>
              <a:pPr>
                <a:def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6E41655-6F04-41C2-8425-FE510931AE15}" type="datetimeFigureOut">
              <a:rPr lang="en-CA"/>
              <a:pPr>
                <a:defRPr/>
              </a:pPr>
              <a:t>2016-08-16</a:t>
            </a:fld>
            <a:endParaRPr lang="en-CA"/>
          </a:p>
        </p:txBody>
      </p:sp>
      <p:sp>
        <p:nvSpPr>
          <p:cNvPr id="5" name="Footer Placeholder 2"/>
          <p:cNvSpPr>
            <a:spLocks noGrp="1"/>
          </p:cNvSpPr>
          <p:nvPr>
            <p:ph type="ftr" sz="quarter" idx="11"/>
          </p:nvPr>
        </p:nvSpPr>
        <p:spPr/>
        <p:txBody>
          <a:bodyPr/>
          <a:lstStyle>
            <a:lvl1pPr>
              <a:defRPr/>
            </a:lvl1pPr>
          </a:lstStyle>
          <a:p>
            <a:pPr>
              <a:defRPr/>
            </a:pPr>
            <a:endParaRPr lang="en-CA"/>
          </a:p>
        </p:txBody>
      </p:sp>
      <p:sp>
        <p:nvSpPr>
          <p:cNvPr id="6" name="Slide Number Placeholder 22"/>
          <p:cNvSpPr>
            <a:spLocks noGrp="1"/>
          </p:cNvSpPr>
          <p:nvPr>
            <p:ph type="sldNum" sz="quarter" idx="12"/>
          </p:nvPr>
        </p:nvSpPr>
        <p:spPr/>
        <p:txBody>
          <a:bodyPr/>
          <a:lstStyle>
            <a:lvl1pPr>
              <a:defRPr/>
            </a:lvl1pPr>
          </a:lstStyle>
          <a:p>
            <a:pPr>
              <a:defRPr/>
            </a:pPr>
            <a:fld id="{B79D9761-D26E-4BB7-8880-EF1AA5C15E0B}"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6BCDDD0-A3F5-47F5-8EAC-2D7F4818D65E}" type="datetimeFigureOut">
              <a:rPr lang="en-CA"/>
              <a:pPr>
                <a:defRPr/>
              </a:pPr>
              <a:t>2016-08-16</a:t>
            </a:fld>
            <a:endParaRPr lang="en-CA"/>
          </a:p>
        </p:txBody>
      </p:sp>
      <p:sp>
        <p:nvSpPr>
          <p:cNvPr id="5" name="Footer Placeholder 2"/>
          <p:cNvSpPr>
            <a:spLocks noGrp="1"/>
          </p:cNvSpPr>
          <p:nvPr>
            <p:ph type="ftr" sz="quarter" idx="11"/>
          </p:nvPr>
        </p:nvSpPr>
        <p:spPr/>
        <p:txBody>
          <a:bodyPr/>
          <a:lstStyle>
            <a:lvl1pPr>
              <a:defRPr/>
            </a:lvl1pPr>
          </a:lstStyle>
          <a:p>
            <a:pPr>
              <a:defRPr/>
            </a:pPr>
            <a:endParaRPr lang="en-CA"/>
          </a:p>
        </p:txBody>
      </p:sp>
      <p:sp>
        <p:nvSpPr>
          <p:cNvPr id="6" name="Slide Number Placeholder 22"/>
          <p:cNvSpPr>
            <a:spLocks noGrp="1"/>
          </p:cNvSpPr>
          <p:nvPr>
            <p:ph type="sldNum" sz="quarter" idx="12"/>
          </p:nvPr>
        </p:nvSpPr>
        <p:spPr/>
        <p:txBody>
          <a:bodyPr/>
          <a:lstStyle>
            <a:lvl1pPr>
              <a:defRPr/>
            </a:lvl1pPr>
          </a:lstStyle>
          <a:p>
            <a:pPr>
              <a:defRPr/>
            </a:pPr>
            <a:fld id="{40277B12-CB52-4F3B-B31E-9E821CF40C58}"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7F24F75-378B-4CF4-AB23-BBC9EE74FB02}" type="datetimeFigureOut">
              <a:rPr lang="en-CA"/>
              <a:pPr>
                <a:defRPr/>
              </a:pPr>
              <a:t>2016-08-16</a:t>
            </a:fld>
            <a:endParaRPr lang="en-CA"/>
          </a:p>
        </p:txBody>
      </p:sp>
      <p:sp>
        <p:nvSpPr>
          <p:cNvPr id="5" name="Footer Placeholder 2"/>
          <p:cNvSpPr>
            <a:spLocks noGrp="1"/>
          </p:cNvSpPr>
          <p:nvPr>
            <p:ph type="ftr" sz="quarter" idx="11"/>
          </p:nvPr>
        </p:nvSpPr>
        <p:spPr/>
        <p:txBody>
          <a:bodyPr/>
          <a:lstStyle>
            <a:lvl1pPr>
              <a:defRPr/>
            </a:lvl1pPr>
          </a:lstStyle>
          <a:p>
            <a:pPr>
              <a:defRPr/>
            </a:pPr>
            <a:endParaRPr lang="en-CA"/>
          </a:p>
        </p:txBody>
      </p:sp>
      <p:sp>
        <p:nvSpPr>
          <p:cNvPr id="6" name="Slide Number Placeholder 22"/>
          <p:cNvSpPr>
            <a:spLocks noGrp="1"/>
          </p:cNvSpPr>
          <p:nvPr>
            <p:ph type="sldNum" sz="quarter" idx="12"/>
          </p:nvPr>
        </p:nvSpPr>
        <p:spPr/>
        <p:txBody>
          <a:bodyPr/>
          <a:lstStyle>
            <a:lvl1pPr>
              <a:defRPr/>
            </a:lvl1pPr>
          </a:lstStyle>
          <a:p>
            <a:pPr>
              <a:defRPr/>
            </a:pPr>
            <a:fld id="{42EEC0EF-6520-4BF2-9442-BCD7D78C341E}"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1D1CAD5-9F4F-4279-AB58-D8FBB4810CAB}" type="datetimeFigureOut">
              <a:rPr lang="en-CA"/>
              <a:pPr>
                <a:defRPr/>
              </a:pPr>
              <a:t>2016-08-16</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334656F8-7744-4F94-A2CE-FC4E8AB99D6D}"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6F26FD6-FC4A-48C3-99B0-6C57F6340CD2}" type="datetimeFigureOut">
              <a:rPr lang="en-CA"/>
              <a:pPr>
                <a:defRPr/>
              </a:pPr>
              <a:t>2016-08-16</a:t>
            </a:fld>
            <a:endParaRPr lang="en-CA"/>
          </a:p>
        </p:txBody>
      </p:sp>
      <p:sp>
        <p:nvSpPr>
          <p:cNvPr id="6" name="Footer Placeholder 2"/>
          <p:cNvSpPr>
            <a:spLocks noGrp="1"/>
          </p:cNvSpPr>
          <p:nvPr>
            <p:ph type="ftr" sz="quarter" idx="11"/>
          </p:nvPr>
        </p:nvSpPr>
        <p:spPr/>
        <p:txBody>
          <a:bodyPr/>
          <a:lstStyle>
            <a:lvl1pPr>
              <a:defRPr/>
            </a:lvl1pPr>
          </a:lstStyle>
          <a:p>
            <a:pPr>
              <a:defRPr/>
            </a:pPr>
            <a:endParaRPr lang="en-CA"/>
          </a:p>
        </p:txBody>
      </p:sp>
      <p:sp>
        <p:nvSpPr>
          <p:cNvPr id="7" name="Slide Number Placeholder 22"/>
          <p:cNvSpPr>
            <a:spLocks noGrp="1"/>
          </p:cNvSpPr>
          <p:nvPr>
            <p:ph type="sldNum" sz="quarter" idx="12"/>
          </p:nvPr>
        </p:nvSpPr>
        <p:spPr/>
        <p:txBody>
          <a:bodyPr/>
          <a:lstStyle>
            <a:lvl1pPr>
              <a:defRPr/>
            </a:lvl1pPr>
          </a:lstStyle>
          <a:p>
            <a:pPr>
              <a:defRPr/>
            </a:pPr>
            <a:fld id="{D88CBFBC-FC0D-4AE8-8D8C-CB5A989B9D8D}"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9B81C9E0-4B2A-4774-8472-2DCCA3714EF0}" type="datetimeFigureOut">
              <a:rPr lang="en-CA"/>
              <a:pPr>
                <a:defRPr/>
              </a:pPr>
              <a:t>2016-08-16</a:t>
            </a:fld>
            <a:endParaRPr lang="en-CA"/>
          </a:p>
        </p:txBody>
      </p:sp>
      <p:sp>
        <p:nvSpPr>
          <p:cNvPr id="8" name="Footer Placeholder 2"/>
          <p:cNvSpPr>
            <a:spLocks noGrp="1"/>
          </p:cNvSpPr>
          <p:nvPr>
            <p:ph type="ftr" sz="quarter" idx="11"/>
          </p:nvPr>
        </p:nvSpPr>
        <p:spPr/>
        <p:txBody>
          <a:bodyPr/>
          <a:lstStyle>
            <a:lvl1pPr>
              <a:defRPr/>
            </a:lvl1pPr>
          </a:lstStyle>
          <a:p>
            <a:pPr>
              <a:defRPr/>
            </a:pPr>
            <a:endParaRPr lang="en-CA"/>
          </a:p>
        </p:txBody>
      </p:sp>
      <p:sp>
        <p:nvSpPr>
          <p:cNvPr id="9" name="Slide Number Placeholder 22"/>
          <p:cNvSpPr>
            <a:spLocks noGrp="1"/>
          </p:cNvSpPr>
          <p:nvPr>
            <p:ph type="sldNum" sz="quarter" idx="12"/>
          </p:nvPr>
        </p:nvSpPr>
        <p:spPr/>
        <p:txBody>
          <a:bodyPr/>
          <a:lstStyle>
            <a:lvl1pPr>
              <a:defRPr/>
            </a:lvl1pPr>
          </a:lstStyle>
          <a:p>
            <a:pPr>
              <a:defRPr/>
            </a:pPr>
            <a:fld id="{FB26B2B2-2A94-4338-81B4-72A1A4C74BF5}"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8C278A9E-DF32-488A-959B-65D46238E9EB}" type="datetimeFigureOut">
              <a:rPr lang="en-CA"/>
              <a:pPr>
                <a:defRPr/>
              </a:pPr>
              <a:t>2016-08-16</a:t>
            </a:fld>
            <a:endParaRPr lang="en-CA"/>
          </a:p>
        </p:txBody>
      </p:sp>
      <p:sp>
        <p:nvSpPr>
          <p:cNvPr id="4" name="Footer Placeholder 2"/>
          <p:cNvSpPr>
            <a:spLocks noGrp="1"/>
          </p:cNvSpPr>
          <p:nvPr>
            <p:ph type="ftr" sz="quarter" idx="11"/>
          </p:nvPr>
        </p:nvSpPr>
        <p:spPr/>
        <p:txBody>
          <a:bodyPr/>
          <a:lstStyle>
            <a:lvl1pPr>
              <a:defRPr/>
            </a:lvl1pPr>
          </a:lstStyle>
          <a:p>
            <a:pPr>
              <a:defRPr/>
            </a:pPr>
            <a:endParaRPr lang="en-CA"/>
          </a:p>
        </p:txBody>
      </p:sp>
      <p:sp>
        <p:nvSpPr>
          <p:cNvPr id="5" name="Slide Number Placeholder 22"/>
          <p:cNvSpPr>
            <a:spLocks noGrp="1"/>
          </p:cNvSpPr>
          <p:nvPr>
            <p:ph type="sldNum" sz="quarter" idx="12"/>
          </p:nvPr>
        </p:nvSpPr>
        <p:spPr/>
        <p:txBody>
          <a:bodyPr/>
          <a:lstStyle>
            <a:lvl1pPr>
              <a:defRPr/>
            </a:lvl1pPr>
          </a:lstStyle>
          <a:p>
            <a:pPr>
              <a:defRPr/>
            </a:pPr>
            <a:fld id="{BCA0C403-DD9F-4F9A-89D1-00E153EFB67A}"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A1809805-D220-4753-9278-18C4B8BBAB24}" type="datetimeFigureOut">
              <a:rPr lang="en-CA"/>
              <a:pPr>
                <a:defRPr/>
              </a:pPr>
              <a:t>2016-08-16</a:t>
            </a:fld>
            <a:endParaRPr lang="en-CA"/>
          </a:p>
        </p:txBody>
      </p:sp>
      <p:sp>
        <p:nvSpPr>
          <p:cNvPr id="3" name="Footer Placeholder 2"/>
          <p:cNvSpPr>
            <a:spLocks noGrp="1"/>
          </p:cNvSpPr>
          <p:nvPr>
            <p:ph type="ftr" sz="quarter" idx="11"/>
          </p:nvPr>
        </p:nvSpPr>
        <p:spPr/>
        <p:txBody>
          <a:bodyPr/>
          <a:lstStyle>
            <a:lvl1pPr>
              <a:defRPr/>
            </a:lvl1pPr>
          </a:lstStyle>
          <a:p>
            <a:pPr>
              <a:defRPr/>
            </a:pPr>
            <a:endParaRPr lang="en-CA"/>
          </a:p>
        </p:txBody>
      </p:sp>
      <p:sp>
        <p:nvSpPr>
          <p:cNvPr id="4" name="Slide Number Placeholder 22"/>
          <p:cNvSpPr>
            <a:spLocks noGrp="1"/>
          </p:cNvSpPr>
          <p:nvPr>
            <p:ph type="sldNum" sz="quarter" idx="12"/>
          </p:nvPr>
        </p:nvSpPr>
        <p:spPr/>
        <p:txBody>
          <a:bodyPr/>
          <a:lstStyle>
            <a:lvl1pPr>
              <a:defRPr/>
            </a:lvl1pPr>
          </a:lstStyle>
          <a:p>
            <a:pPr>
              <a:defRPr/>
            </a:pPr>
            <a:fld id="{ADC97679-CD78-411A-B6E0-1B8130409569}"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A2026E4-3F0C-46BB-86C2-5A1F4B26B89F}" type="datetimeFigureOut">
              <a:rPr lang="en-CA"/>
              <a:pPr>
                <a:defRPr/>
              </a:pPr>
              <a:t>2016-08-16</a:t>
            </a:fld>
            <a:endParaRPr lang="en-CA"/>
          </a:p>
        </p:txBody>
      </p:sp>
      <p:sp>
        <p:nvSpPr>
          <p:cNvPr id="6" name="Footer Placeholder 2"/>
          <p:cNvSpPr>
            <a:spLocks noGrp="1"/>
          </p:cNvSpPr>
          <p:nvPr>
            <p:ph type="ftr" sz="quarter" idx="11"/>
          </p:nvPr>
        </p:nvSpPr>
        <p:spPr/>
        <p:txBody>
          <a:bodyPr/>
          <a:lstStyle>
            <a:lvl1pPr>
              <a:defRPr/>
            </a:lvl1pPr>
          </a:lstStyle>
          <a:p>
            <a:pPr>
              <a:defRPr/>
            </a:pPr>
            <a:endParaRPr lang="en-CA"/>
          </a:p>
        </p:txBody>
      </p:sp>
      <p:sp>
        <p:nvSpPr>
          <p:cNvPr id="7" name="Slide Number Placeholder 22"/>
          <p:cNvSpPr>
            <a:spLocks noGrp="1"/>
          </p:cNvSpPr>
          <p:nvPr>
            <p:ph type="sldNum" sz="quarter" idx="12"/>
          </p:nvPr>
        </p:nvSpPr>
        <p:spPr/>
        <p:txBody>
          <a:bodyPr/>
          <a:lstStyle>
            <a:lvl1pPr>
              <a:defRPr/>
            </a:lvl1pPr>
          </a:lstStyle>
          <a:p>
            <a:pPr>
              <a:defRPr/>
            </a:pPr>
            <a:fld id="{1912EC32-8B10-4620-8248-E908AC44F154}"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37513D32-093B-4045-A75D-41A367110868}" type="datetimeFigureOut">
              <a:rPr lang="en-CA"/>
              <a:pPr>
                <a:defRPr/>
              </a:pPr>
              <a:t>2016-08-16</a:t>
            </a:fld>
            <a:endParaRPr lang="en-CA"/>
          </a:p>
        </p:txBody>
      </p:sp>
      <p:sp>
        <p:nvSpPr>
          <p:cNvPr id="6" name="Footer Placeholder 2"/>
          <p:cNvSpPr>
            <a:spLocks noGrp="1"/>
          </p:cNvSpPr>
          <p:nvPr>
            <p:ph type="ftr" sz="quarter" idx="11"/>
          </p:nvPr>
        </p:nvSpPr>
        <p:spPr/>
        <p:txBody>
          <a:bodyPr/>
          <a:lstStyle>
            <a:lvl1pPr>
              <a:defRPr/>
            </a:lvl1pPr>
          </a:lstStyle>
          <a:p>
            <a:pPr>
              <a:defRPr/>
            </a:pPr>
            <a:endParaRPr lang="en-CA"/>
          </a:p>
        </p:txBody>
      </p:sp>
      <p:sp>
        <p:nvSpPr>
          <p:cNvPr id="7" name="Slide Number Placeholder 22"/>
          <p:cNvSpPr>
            <a:spLocks noGrp="1"/>
          </p:cNvSpPr>
          <p:nvPr>
            <p:ph type="sldNum" sz="quarter" idx="12"/>
          </p:nvPr>
        </p:nvSpPr>
        <p:spPr/>
        <p:txBody>
          <a:bodyPr/>
          <a:lstStyle>
            <a:lvl1pPr>
              <a:defRPr/>
            </a:lvl1pPr>
          </a:lstStyle>
          <a:p>
            <a:pPr>
              <a:defRPr/>
            </a:pPr>
            <a:fld id="{41F82702-D01D-490A-96BE-EB952E292870}"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611CDF31-5F0A-4463-9D7B-F4ED47A45F27}" type="datetimeFigureOut">
              <a:rPr lang="en-CA"/>
              <a:pPr>
                <a:defRPr/>
              </a:pPr>
              <a:t>2016-08-16</a:t>
            </a:fld>
            <a:endParaRPr lang="en-CA"/>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CA"/>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8330F258-22C2-44D5-BE59-2625E0673A6C}" type="slidenum">
              <a:rPr lang="en-CA"/>
              <a:pPr>
                <a:defRPr/>
              </a:pPr>
              <a:t>‹#›</a:t>
            </a:fld>
            <a:endParaRPr lang="en-CA"/>
          </a:p>
        </p:txBody>
      </p:sp>
    </p:spTree>
  </p:cSld>
  <p:clrMap bg1="dk1" tx1="lt1" bg2="dk2" tx2="lt2" accent1="accent1" accent2="accent2" accent3="accent3" accent4="accent4" accent5="accent5" accent6="accent6" hlink="hlink" folHlink="folHlink"/>
  <p:sldLayoutIdLst>
    <p:sldLayoutId id="2147483710" r:id="rId1"/>
    <p:sldLayoutId id="2147483711" r:id="rId2"/>
    <p:sldLayoutId id="2147483720"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1470025"/>
          </a:xfrm>
        </p:spPr>
        <p:txBody>
          <a:bodyPr>
            <a:normAutofit fontScale="90000"/>
          </a:bodyPr>
          <a:lstStyle/>
          <a:p>
            <a:pPr fontAlgn="auto">
              <a:spcAft>
                <a:spcPts val="0"/>
              </a:spcAft>
              <a:defRPr/>
            </a:pPr>
            <a:r>
              <a:rPr lang="en-CA" dirty="0" smtClean="0"/>
              <a:t>“Its Different Now”: The Changing Landscape of HIV testing</a:t>
            </a:r>
            <a:endParaRPr lang="en-CA" dirty="0"/>
          </a:p>
        </p:txBody>
      </p:sp>
      <p:sp>
        <p:nvSpPr>
          <p:cNvPr id="15362" name="Subtitle 2"/>
          <p:cNvSpPr>
            <a:spLocks noGrp="1"/>
          </p:cNvSpPr>
          <p:nvPr>
            <p:ph type="subTitle" idx="1"/>
          </p:nvPr>
        </p:nvSpPr>
        <p:spPr>
          <a:xfrm>
            <a:off x="1331913" y="4437063"/>
            <a:ext cx="6400800" cy="1489075"/>
          </a:xfrm>
        </p:spPr>
        <p:txBody>
          <a:bodyPr/>
          <a:lstStyle/>
          <a:p>
            <a:r>
              <a:rPr lang="en-CA" smtClean="0"/>
              <a:t>Cristin Muecke, RMOH</a:t>
            </a:r>
          </a:p>
          <a:p>
            <a:r>
              <a:rPr lang="en-CA" smtClean="0"/>
              <a:t>Nick Scott, ED AIDS NB</a:t>
            </a:r>
          </a:p>
        </p:txBody>
      </p:sp>
      <p:pic>
        <p:nvPicPr>
          <p:cNvPr id="15363" name="Picture 3" descr="C:\Documents and Settings\cristimu\Local Settings\Temporary Internet Files\Content.Outlook\7274J0PJ\AIDS NB logo (No background).png"/>
          <p:cNvPicPr>
            <a:picLocks noChangeAspect="1" noChangeArrowheads="1"/>
          </p:cNvPicPr>
          <p:nvPr/>
        </p:nvPicPr>
        <p:blipFill>
          <a:blip r:embed="rId2"/>
          <a:srcRect/>
          <a:stretch>
            <a:fillRect/>
          </a:stretch>
        </p:blipFill>
        <p:spPr bwMode="auto">
          <a:xfrm>
            <a:off x="4932363" y="2636838"/>
            <a:ext cx="1827212" cy="1392237"/>
          </a:xfrm>
          <a:prstGeom prst="rect">
            <a:avLst/>
          </a:prstGeom>
          <a:noFill/>
          <a:ln w="9525">
            <a:noFill/>
            <a:miter lim="800000"/>
            <a:headEnd/>
            <a:tailEnd/>
          </a:ln>
        </p:spPr>
      </p:pic>
      <p:pic>
        <p:nvPicPr>
          <p:cNvPr id="15364" name="Picture 4"/>
          <p:cNvPicPr>
            <a:picLocks noChangeAspect="1" noChangeArrowheads="1"/>
          </p:cNvPicPr>
          <p:nvPr/>
        </p:nvPicPr>
        <p:blipFill>
          <a:blip r:embed="rId3"/>
          <a:srcRect/>
          <a:stretch>
            <a:fillRect/>
          </a:stretch>
        </p:blipFill>
        <p:spPr bwMode="auto">
          <a:xfrm>
            <a:off x="2555875" y="2781300"/>
            <a:ext cx="1703388" cy="13049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CA" dirty="0" smtClean="0"/>
              <a:t>Barriers to HIV testing in practice - real and perceived</a:t>
            </a:r>
            <a:endParaRPr lang="en-CA" dirty="0"/>
          </a:p>
        </p:txBody>
      </p:sp>
      <p:sp>
        <p:nvSpPr>
          <p:cNvPr id="27650" name="Content Placeholder 2"/>
          <p:cNvSpPr>
            <a:spLocks noGrp="1"/>
          </p:cNvSpPr>
          <p:nvPr>
            <p:ph idx="1"/>
          </p:nvPr>
        </p:nvSpPr>
        <p:spPr>
          <a:xfrm>
            <a:off x="468313" y="1844675"/>
            <a:ext cx="8229600" cy="4708525"/>
          </a:xfrm>
        </p:spPr>
        <p:txBody>
          <a:bodyPr/>
          <a:lstStyle/>
          <a:p>
            <a:r>
              <a:rPr lang="en-CA" smtClean="0"/>
              <a:t>Insufficient time </a:t>
            </a:r>
          </a:p>
          <a:p>
            <a:r>
              <a:rPr lang="en-CA" smtClean="0"/>
              <a:t>Competing priorities</a:t>
            </a:r>
          </a:p>
          <a:p>
            <a:r>
              <a:rPr lang="en-CA" smtClean="0"/>
              <a:t>Lack of knowledge and training</a:t>
            </a:r>
          </a:p>
          <a:p>
            <a:r>
              <a:rPr lang="en-CA" smtClean="0"/>
              <a:t>Burden of consent, counselling requirements</a:t>
            </a:r>
          </a:p>
          <a:p>
            <a:r>
              <a:rPr lang="en-CA" smtClean="0"/>
              <a:t>Lack of patient acceptance</a:t>
            </a:r>
          </a:p>
          <a:p>
            <a:r>
              <a:rPr lang="en-CA" smtClean="0"/>
              <a:t>Inadequate reimbursement</a:t>
            </a:r>
          </a:p>
          <a:p>
            <a:r>
              <a:rPr lang="en-CA" smtClean="0"/>
              <a:t>Paperwork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CA" dirty="0" smtClean="0"/>
              <a:t>What about pre-test counselling?</a:t>
            </a:r>
            <a:endParaRPr lang="en-CA" dirty="0"/>
          </a:p>
        </p:txBody>
      </p:sp>
      <p:sp>
        <p:nvSpPr>
          <p:cNvPr id="28674" name="Content Placeholder 2"/>
          <p:cNvSpPr>
            <a:spLocks noGrp="1"/>
          </p:cNvSpPr>
          <p:nvPr>
            <p:ph idx="1"/>
          </p:nvPr>
        </p:nvSpPr>
        <p:spPr/>
        <p:txBody>
          <a:bodyPr/>
          <a:lstStyle/>
          <a:p>
            <a:r>
              <a:rPr lang="en-CA" smtClean="0"/>
              <a:t>Detailed pre-test counselling is increasingly being recognized as a barrier to testing</a:t>
            </a:r>
          </a:p>
          <a:p>
            <a:endParaRPr lang="en-CA" smtClean="0"/>
          </a:p>
          <a:p>
            <a:r>
              <a:rPr lang="en-CA" smtClean="0"/>
              <a:t>For most patients, offer the test as part of routine care and provide written info for those who have questions</a:t>
            </a:r>
          </a:p>
          <a:p>
            <a:endParaRPr lang="en-CA" smtClean="0"/>
          </a:p>
          <a:p>
            <a:r>
              <a:rPr lang="en-CA" smtClean="0"/>
              <a:t>Sample statement: “I recommend an HIV test for all my patients, whether or not they think they are at risk.”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Moving forward</a:t>
            </a:r>
            <a:endParaRPr lang="en-US" dirty="0"/>
          </a:p>
        </p:txBody>
      </p:sp>
      <p:sp>
        <p:nvSpPr>
          <p:cNvPr id="30722" name="Content Placeholder 2"/>
          <p:cNvSpPr>
            <a:spLocks noGrp="1"/>
          </p:cNvSpPr>
          <p:nvPr>
            <p:ph idx="1"/>
          </p:nvPr>
        </p:nvSpPr>
        <p:spPr/>
        <p:txBody>
          <a:bodyPr/>
          <a:lstStyle/>
          <a:p>
            <a:endParaRPr lang="en-US" sz="4000" smtClean="0"/>
          </a:p>
          <a:p>
            <a:r>
              <a:rPr lang="en-US" sz="4000" smtClean="0"/>
              <a:t>Prevention </a:t>
            </a:r>
          </a:p>
          <a:p>
            <a:r>
              <a:rPr lang="en-US" sz="4000" smtClean="0"/>
              <a:t>Education </a:t>
            </a:r>
          </a:p>
          <a:p>
            <a:r>
              <a:rPr lang="en-US" sz="4000" smtClean="0"/>
              <a:t>Support </a:t>
            </a:r>
          </a:p>
        </p:txBody>
      </p:sp>
      <p:pic>
        <p:nvPicPr>
          <p:cNvPr id="30723" name="il_fi" descr="http://www.hscal.org/uploadedFiles/Image/testing.jpg"/>
          <p:cNvPicPr>
            <a:picLocks noChangeAspect="1" noChangeArrowheads="1"/>
          </p:cNvPicPr>
          <p:nvPr/>
        </p:nvPicPr>
        <p:blipFill>
          <a:blip r:embed="rId2"/>
          <a:srcRect/>
          <a:stretch>
            <a:fillRect/>
          </a:stretch>
        </p:blipFill>
        <p:spPr bwMode="auto">
          <a:xfrm>
            <a:off x="4572000" y="2349500"/>
            <a:ext cx="3978275" cy="251936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On the Horizon </a:t>
            </a:r>
            <a:br>
              <a:rPr lang="en-US" dirty="0" smtClean="0"/>
            </a:br>
            <a:r>
              <a:rPr lang="en-US" dirty="0" smtClean="0"/>
              <a:t>- HIV prevention technologies - </a:t>
            </a:r>
            <a:endParaRPr lang="en-US" dirty="0"/>
          </a:p>
        </p:txBody>
      </p:sp>
      <p:sp>
        <p:nvSpPr>
          <p:cNvPr id="31746" name="Content Placeholder 2"/>
          <p:cNvSpPr>
            <a:spLocks noGrp="1"/>
          </p:cNvSpPr>
          <p:nvPr>
            <p:ph idx="1"/>
          </p:nvPr>
        </p:nvSpPr>
        <p:spPr/>
        <p:txBody>
          <a:bodyPr/>
          <a:lstStyle/>
          <a:p>
            <a:endParaRPr lang="en-US" smtClean="0"/>
          </a:p>
          <a:p>
            <a:r>
              <a:rPr lang="en-US" smtClean="0"/>
              <a:t>HIV prevention options that are still in clinical trials </a:t>
            </a:r>
          </a:p>
          <a:p>
            <a:pPr lvl="1"/>
            <a:r>
              <a:rPr lang="en-US" smtClean="0"/>
              <a:t>Preventive vaccines</a:t>
            </a:r>
          </a:p>
          <a:p>
            <a:pPr lvl="1"/>
            <a:r>
              <a:rPr lang="en-US" smtClean="0"/>
              <a:t>Vaginal and rectal microbicides </a:t>
            </a:r>
          </a:p>
          <a:p>
            <a:pPr lvl="1"/>
            <a:r>
              <a:rPr lang="en-US" smtClean="0"/>
              <a:t>Pre-exposure prophylaxis</a:t>
            </a:r>
          </a:p>
          <a:p>
            <a:pPr lvl="1">
              <a:buFont typeface="Wingdings 2" pitchFamily="18" charset="2"/>
              <a:buNone/>
            </a:pPr>
            <a:r>
              <a:rPr lang="en-US" smtClean="0"/>
              <a:t>(Treatment as prevention)</a:t>
            </a:r>
          </a:p>
          <a:p>
            <a:pPr lvl="1">
              <a:buFont typeface="Wingdings 2" pitchFamily="18" charset="2"/>
              <a:buNone/>
            </a:pPr>
            <a:r>
              <a:rPr lang="en-US" smtClean="0"/>
              <a:t>(Medical male circumcision)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t>Questions/Discussion</a:t>
            </a:r>
            <a:endParaRPr lang="en-US" dirty="0"/>
          </a:p>
        </p:txBody>
      </p:sp>
      <p:pic>
        <p:nvPicPr>
          <p:cNvPr id="32770" name="Picture 4" descr="http://colorlines.com/assets_c/2010/06/HIV_testing_062810-thumb-640xauto-159.jpg"/>
          <p:cNvPicPr>
            <a:picLocks noChangeAspect="1" noChangeArrowheads="1"/>
          </p:cNvPicPr>
          <p:nvPr/>
        </p:nvPicPr>
        <p:blipFill>
          <a:blip r:embed="rId2"/>
          <a:srcRect/>
          <a:stretch>
            <a:fillRect/>
          </a:stretch>
        </p:blipFill>
        <p:spPr bwMode="auto">
          <a:xfrm>
            <a:off x="1547813" y="1773238"/>
            <a:ext cx="6096000" cy="40481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Objectives</a:t>
            </a:r>
            <a:endParaRPr lang="en-US" dirty="0"/>
          </a:p>
        </p:txBody>
      </p:sp>
      <p:sp>
        <p:nvSpPr>
          <p:cNvPr id="16386" name="Content Placeholder 2"/>
          <p:cNvSpPr>
            <a:spLocks noGrp="1"/>
          </p:cNvSpPr>
          <p:nvPr>
            <p:ph idx="1"/>
          </p:nvPr>
        </p:nvSpPr>
        <p:spPr/>
        <p:txBody>
          <a:bodyPr/>
          <a:lstStyle/>
          <a:p>
            <a:r>
              <a:rPr lang="en-US" smtClean="0"/>
              <a:t>Why HIV testing remains important</a:t>
            </a:r>
          </a:p>
          <a:p>
            <a:r>
              <a:rPr lang="en-US" smtClean="0"/>
              <a:t>Treatment as prevention </a:t>
            </a:r>
          </a:p>
          <a:p>
            <a:r>
              <a:rPr lang="en-US" smtClean="0"/>
              <a:t>Discuss advantages/disadvantages of various testing encounters </a:t>
            </a:r>
          </a:p>
          <a:p>
            <a:r>
              <a:rPr lang="en-US" smtClean="0"/>
              <a:t>Explore real and perceived barriers to HIV testing in clinical practice</a:t>
            </a:r>
          </a:p>
          <a:p>
            <a:r>
              <a:rPr lang="en-US" smtClean="0"/>
              <a:t>Promote normalization of HIV testing as part of comprehensive STI testing approaches  </a:t>
            </a:r>
          </a:p>
          <a:p>
            <a:endParaRPr lang="en-US" smtClean="0"/>
          </a:p>
          <a:p>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CA" dirty="0" smtClean="0"/>
              <a:t>The Issue</a:t>
            </a:r>
            <a:endParaRPr lang="en-CA" dirty="0"/>
          </a:p>
        </p:txBody>
      </p:sp>
      <p:sp>
        <p:nvSpPr>
          <p:cNvPr id="17410" name="Content Placeholder 2"/>
          <p:cNvSpPr>
            <a:spLocks noGrp="1"/>
          </p:cNvSpPr>
          <p:nvPr>
            <p:ph idx="1"/>
          </p:nvPr>
        </p:nvSpPr>
        <p:spPr/>
        <p:txBody>
          <a:bodyPr/>
          <a:lstStyle/>
          <a:p>
            <a:r>
              <a:rPr lang="en-CA" smtClean="0"/>
              <a:t>An estimated 25% of HIV infected persons in Canada are </a:t>
            </a:r>
            <a:r>
              <a:rPr lang="en-CA" b="1" smtClean="0"/>
              <a:t>unaware</a:t>
            </a:r>
            <a:r>
              <a:rPr lang="en-CA" smtClean="0"/>
              <a:t> of their status </a:t>
            </a:r>
          </a:p>
          <a:p>
            <a:pPr lvl="1"/>
            <a:r>
              <a:rPr lang="en-CA" smtClean="0"/>
              <a:t>More likely to spread HIV in the population</a:t>
            </a:r>
          </a:p>
          <a:p>
            <a:pPr lvl="1"/>
            <a:r>
              <a:rPr lang="en-CA" smtClean="0"/>
              <a:t>After being notified of their HIV status, newly diagnosed people substantially reduce frequency of unprotected behaviors</a:t>
            </a:r>
          </a:p>
        </p:txBody>
      </p:sp>
      <p:pic>
        <p:nvPicPr>
          <p:cNvPr id="17411" name="Picture 2" descr="http://symptom-of-hiv.com/wp-content/uploads/2012/06/symptoms-hiv-12-6-2012.jpg"/>
          <p:cNvPicPr>
            <a:picLocks noChangeAspect="1" noChangeArrowheads="1"/>
          </p:cNvPicPr>
          <p:nvPr/>
        </p:nvPicPr>
        <p:blipFill>
          <a:blip r:embed="rId3"/>
          <a:srcRect/>
          <a:stretch>
            <a:fillRect/>
          </a:stretch>
        </p:blipFill>
        <p:spPr bwMode="auto">
          <a:xfrm>
            <a:off x="5795963" y="4221163"/>
            <a:ext cx="3090862" cy="23177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CA" dirty="0" smtClean="0"/>
              <a:t>The Issue</a:t>
            </a:r>
            <a:endParaRPr lang="en-CA" dirty="0"/>
          </a:p>
        </p:txBody>
      </p:sp>
      <p:sp>
        <p:nvSpPr>
          <p:cNvPr id="19458" name="Content Placeholder 2"/>
          <p:cNvSpPr>
            <a:spLocks noGrp="1"/>
          </p:cNvSpPr>
          <p:nvPr>
            <p:ph idx="1"/>
          </p:nvPr>
        </p:nvSpPr>
        <p:spPr/>
        <p:txBody>
          <a:bodyPr/>
          <a:lstStyle/>
          <a:p>
            <a:pPr marL="342900" lvl="1" indent="-342900">
              <a:buFont typeface="Arial" charset="0"/>
              <a:buChar char="•"/>
            </a:pPr>
            <a:r>
              <a:rPr lang="en-CA" sz="3200" smtClean="0"/>
              <a:t>A substantial number of HIV infected persons are diagnosed </a:t>
            </a:r>
            <a:r>
              <a:rPr lang="en-CA" sz="3200" b="1" smtClean="0"/>
              <a:t>late</a:t>
            </a:r>
            <a:r>
              <a:rPr lang="en-CA" sz="3200" smtClean="0"/>
              <a:t> in their illness</a:t>
            </a:r>
          </a:p>
          <a:p>
            <a:pPr marL="1200150" lvl="3" indent="-342900"/>
            <a:r>
              <a:rPr lang="en-CA" sz="2400" smtClean="0"/>
              <a:t>60% are diagnosed after they should already be on treatment</a:t>
            </a:r>
          </a:p>
          <a:p>
            <a:pPr marL="1200150" lvl="3" indent="-342900"/>
            <a:r>
              <a:rPr lang="en-CA" sz="2400" smtClean="0"/>
              <a:t>In US (2005), over a third of newly diagnosed cases developed AIDS within a year</a:t>
            </a:r>
          </a:p>
          <a:p>
            <a:endParaRPr lang="en-CA" smtClean="0"/>
          </a:p>
          <a:p>
            <a:r>
              <a:rPr lang="en-CA" smtClean="0"/>
              <a:t>The Canadian annual incidence rate has remained largely </a:t>
            </a:r>
            <a:r>
              <a:rPr lang="en-CA" b="1" smtClean="0"/>
              <a:t>unchanged</a:t>
            </a:r>
            <a:r>
              <a:rPr lang="en-CA" smtClean="0"/>
              <a:t> for the past decade (estimated 2300-4300 per year) </a:t>
            </a:r>
          </a:p>
          <a:p>
            <a:endParaRPr lang="en-CA"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HAART</a:t>
            </a:r>
            <a:endParaRPr lang="en-US" dirty="0"/>
          </a:p>
        </p:txBody>
      </p:sp>
      <p:sp>
        <p:nvSpPr>
          <p:cNvPr id="3" name="Content Placeholder 2"/>
          <p:cNvSpPr>
            <a:spLocks noGrp="1"/>
          </p:cNvSpPr>
          <p:nvPr>
            <p:ph idx="1"/>
          </p:nvPr>
        </p:nvSpPr>
        <p:spPr/>
        <p:txBody>
          <a:bodyPr>
            <a:normAutofit fontScale="92500"/>
          </a:bodyPr>
          <a:lstStyle/>
          <a:p>
            <a:pPr marL="548640" indent="-411480" fontAlgn="auto">
              <a:spcAft>
                <a:spcPts val="0"/>
              </a:spcAft>
              <a:buClr>
                <a:schemeClr val="tx1">
                  <a:shade val="95000"/>
                </a:schemeClr>
              </a:buClr>
              <a:buFont typeface="Wingdings 2"/>
              <a:buChar char=""/>
              <a:defRPr/>
            </a:pPr>
            <a:r>
              <a:rPr lang="en-US" dirty="0" smtClean="0"/>
              <a:t>Highly Active </a:t>
            </a:r>
            <a:r>
              <a:rPr lang="en-US" dirty="0" err="1" smtClean="0"/>
              <a:t>AntiRetroviral</a:t>
            </a:r>
            <a:r>
              <a:rPr lang="en-US" dirty="0" smtClean="0"/>
              <a:t> Therapy </a:t>
            </a:r>
          </a:p>
          <a:p>
            <a:pPr marL="868680" lvl="1" indent="-283464" fontAlgn="auto">
              <a:spcAft>
                <a:spcPts val="0"/>
              </a:spcAft>
              <a:buFont typeface="Wingdings 2"/>
              <a:buChar char=""/>
              <a:defRPr/>
            </a:pPr>
            <a:r>
              <a:rPr lang="en-US" dirty="0" smtClean="0"/>
              <a:t>makes it harder for the HIV virus to replicate, thus lower level of virus in the body</a:t>
            </a:r>
          </a:p>
          <a:p>
            <a:pPr marL="868680" lvl="1" indent="-283464" fontAlgn="auto">
              <a:spcAft>
                <a:spcPts val="0"/>
              </a:spcAft>
              <a:buFont typeface="Wingdings 2"/>
              <a:buChar char=""/>
              <a:defRPr/>
            </a:pPr>
            <a:endParaRPr lang="en-US" dirty="0" smtClean="0"/>
          </a:p>
          <a:p>
            <a:pPr marL="548640" indent="-411480" fontAlgn="auto">
              <a:spcAft>
                <a:spcPts val="0"/>
              </a:spcAft>
              <a:buClr>
                <a:schemeClr val="tx1">
                  <a:shade val="95000"/>
                </a:schemeClr>
              </a:buClr>
              <a:buFont typeface="Wingdings 2"/>
              <a:buChar char=""/>
              <a:defRPr/>
            </a:pPr>
            <a:r>
              <a:rPr lang="en-US" dirty="0" smtClean="0"/>
              <a:t>Implications for HIV positive patients:</a:t>
            </a:r>
          </a:p>
          <a:p>
            <a:pPr marL="868680" lvl="1" indent="-283464" fontAlgn="auto">
              <a:spcAft>
                <a:spcPts val="0"/>
              </a:spcAft>
              <a:buFont typeface="Wingdings 2"/>
              <a:buChar char=""/>
              <a:defRPr/>
            </a:pPr>
            <a:r>
              <a:rPr lang="en-US" dirty="0" smtClean="0"/>
              <a:t>HIV infection is transformed from a death sentence to a chronic, manageable condition</a:t>
            </a:r>
          </a:p>
          <a:p>
            <a:pPr marL="868680" lvl="1" indent="-283464" fontAlgn="auto">
              <a:spcAft>
                <a:spcPts val="0"/>
              </a:spcAft>
              <a:buFont typeface="Wingdings 2"/>
              <a:buChar char=""/>
              <a:defRPr/>
            </a:pPr>
            <a:endParaRPr lang="en-US" dirty="0" smtClean="0"/>
          </a:p>
          <a:p>
            <a:pPr marL="868680" lvl="1" indent="-283464" fontAlgn="auto">
              <a:spcAft>
                <a:spcPts val="0"/>
              </a:spcAft>
              <a:buFont typeface="Wingdings 2"/>
              <a:buChar char=""/>
              <a:defRPr/>
            </a:pPr>
            <a:r>
              <a:rPr lang="en-US" dirty="0" smtClean="0"/>
              <a:t>If people are otherwise healthy, practicing safe sex, and reducing other risks of transmission it is extremely unlikely they will transmit HIV to another person while on HAART </a:t>
            </a:r>
            <a:r>
              <a:rPr lang="en-US" b="1" dirty="0" smtClean="0"/>
              <a:t>(“treatment as prevention”)</a:t>
            </a:r>
          </a:p>
          <a:p>
            <a:pPr marL="868680" lvl="1" indent="-283464" fontAlgn="auto">
              <a:spcAft>
                <a:spcPts val="0"/>
              </a:spcAft>
              <a:buFont typeface="Wingdings 2"/>
              <a:buChar cha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715200" cy="1143000"/>
          </a:xfrm>
        </p:spPr>
        <p:txBody>
          <a:bodyPr>
            <a:normAutofit fontScale="90000"/>
          </a:bodyPr>
          <a:lstStyle/>
          <a:p>
            <a:pPr algn="l" fontAlgn="auto">
              <a:spcAft>
                <a:spcPts val="0"/>
              </a:spcAft>
              <a:defRPr/>
            </a:pPr>
            <a:r>
              <a:rPr lang="en-US" dirty="0" smtClean="0"/>
              <a:t>Treatment                                   as prevention</a:t>
            </a:r>
            <a:endParaRPr lang="en-US" dirty="0"/>
          </a:p>
        </p:txBody>
      </p:sp>
      <p:sp>
        <p:nvSpPr>
          <p:cNvPr id="3" name="Content Placeholder 2"/>
          <p:cNvSpPr>
            <a:spLocks noGrp="1"/>
          </p:cNvSpPr>
          <p:nvPr>
            <p:ph idx="1"/>
          </p:nvPr>
        </p:nvSpPr>
        <p:spPr/>
        <p:txBody>
          <a:bodyPr>
            <a:normAutofit/>
          </a:bodyPr>
          <a:lstStyle/>
          <a:p>
            <a:pPr marL="548640" indent="-411480" fontAlgn="auto">
              <a:spcAft>
                <a:spcPts val="0"/>
              </a:spcAft>
              <a:buClr>
                <a:schemeClr val="tx1">
                  <a:shade val="95000"/>
                </a:schemeClr>
              </a:buClr>
              <a:buFont typeface="Wingdings 2"/>
              <a:buChar char=""/>
              <a:defRPr/>
            </a:pPr>
            <a:endParaRPr lang="en-US" dirty="0" smtClean="0"/>
          </a:p>
          <a:p>
            <a:pPr marL="548640" indent="-411480" fontAlgn="auto">
              <a:spcAft>
                <a:spcPts val="0"/>
              </a:spcAft>
              <a:buClr>
                <a:schemeClr val="tx1">
                  <a:shade val="95000"/>
                </a:schemeClr>
              </a:buClr>
              <a:buFont typeface="Wingdings 2"/>
              <a:buChar char=""/>
              <a:defRPr/>
            </a:pPr>
            <a:r>
              <a:rPr lang="en-US" dirty="0" smtClean="0"/>
              <a:t>Concept pioneered by Dr. Julio </a:t>
            </a:r>
            <a:r>
              <a:rPr lang="en-US" dirty="0" err="1" smtClean="0"/>
              <a:t>Montaner</a:t>
            </a:r>
            <a:r>
              <a:rPr lang="en-US" dirty="0" smtClean="0"/>
              <a:t> and team at BC Centre for Excellence in HIV/AIDS</a:t>
            </a:r>
          </a:p>
          <a:p>
            <a:pPr marL="342900" lvl="1" indent="-342900" fontAlgn="auto">
              <a:spcAft>
                <a:spcPts val="0"/>
              </a:spcAft>
              <a:buFont typeface="Arial" pitchFamily="34" charset="0"/>
              <a:buChar char="•"/>
              <a:defRPr/>
            </a:pPr>
            <a:r>
              <a:rPr lang="en-US" b="1" dirty="0" smtClean="0"/>
              <a:t>HPTN 052 (phase 3 clinical trial) </a:t>
            </a:r>
          </a:p>
          <a:p>
            <a:pPr marL="868680" lvl="1" indent="-283464" fontAlgn="auto">
              <a:spcAft>
                <a:spcPts val="0"/>
              </a:spcAft>
              <a:buFont typeface="Wingdings 2"/>
              <a:buChar char=""/>
              <a:defRPr/>
            </a:pPr>
            <a:r>
              <a:rPr lang="en-US" dirty="0" smtClean="0"/>
              <a:t>Randomized trial involving 1763 HIV discordant couples in 9 countries </a:t>
            </a:r>
          </a:p>
          <a:p>
            <a:pPr marL="868680" lvl="1" indent="-283464" fontAlgn="auto">
              <a:spcAft>
                <a:spcPts val="0"/>
              </a:spcAft>
              <a:buFont typeface="Wingdings 2"/>
              <a:buChar char=""/>
              <a:defRPr/>
            </a:pPr>
            <a:r>
              <a:rPr lang="en-US" dirty="0" smtClean="0"/>
              <a:t>Due to run until 2015, but interim results led monitoring board to publicly release results in 2011 </a:t>
            </a:r>
          </a:p>
          <a:p>
            <a:pPr marL="868680" lvl="1" indent="-283464" fontAlgn="auto">
              <a:spcAft>
                <a:spcPts val="0"/>
              </a:spcAft>
              <a:buFont typeface="Wingdings 2"/>
              <a:buChar char=""/>
              <a:defRPr/>
            </a:pPr>
            <a:r>
              <a:rPr lang="en-US" b="1" dirty="0" smtClean="0"/>
              <a:t>Demonstrated a 96% reduction in risk of HIV transmission for immediate versus delayed HAART</a:t>
            </a:r>
          </a:p>
          <a:p>
            <a:pPr marL="868680" lvl="1" indent="-283464" fontAlgn="auto">
              <a:spcAft>
                <a:spcPts val="0"/>
              </a:spcAft>
              <a:buFont typeface="Wingdings 2"/>
              <a:buChar char=""/>
              <a:defRPr/>
            </a:pPr>
            <a:endParaRPr lang="en-US" dirty="0" smtClean="0"/>
          </a:p>
          <a:p>
            <a:pPr marL="868680" lvl="1" indent="-283464" fontAlgn="auto">
              <a:spcAft>
                <a:spcPts val="0"/>
              </a:spcAft>
              <a:buFont typeface="Wingdings 2"/>
              <a:buChar char=""/>
              <a:defRPr/>
            </a:pPr>
            <a:endParaRPr lang="en-US" dirty="0"/>
          </a:p>
        </p:txBody>
      </p:sp>
      <p:pic>
        <p:nvPicPr>
          <p:cNvPr id="21507" name="Picture 2" descr="http://4.bp.blogspot.com/-H5iz3SQ7WTU/Td5PgLYx8II/AAAAAAAAACU/4l5GNCUvPVs/s1600/HPTN052.jpg"/>
          <p:cNvPicPr>
            <a:picLocks noChangeAspect="1" noChangeArrowheads="1"/>
          </p:cNvPicPr>
          <p:nvPr/>
        </p:nvPicPr>
        <p:blipFill>
          <a:blip r:embed="rId3"/>
          <a:srcRect/>
          <a:stretch>
            <a:fillRect/>
          </a:stretch>
        </p:blipFill>
        <p:spPr bwMode="auto">
          <a:xfrm>
            <a:off x="5292725" y="115888"/>
            <a:ext cx="1854200" cy="1855787"/>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CA" dirty="0" smtClean="0"/>
              <a:t>Types of testing encounters</a:t>
            </a:r>
            <a:endParaRPr lang="en-CA" dirty="0"/>
          </a:p>
        </p:txBody>
      </p:sp>
      <p:sp>
        <p:nvSpPr>
          <p:cNvPr id="23554" name="Content Placeholder 2"/>
          <p:cNvSpPr>
            <a:spLocks noGrp="1"/>
          </p:cNvSpPr>
          <p:nvPr>
            <p:ph idx="1"/>
          </p:nvPr>
        </p:nvSpPr>
        <p:spPr/>
        <p:txBody>
          <a:bodyPr/>
          <a:lstStyle/>
          <a:p>
            <a:r>
              <a:rPr lang="en-CA" b="1" smtClean="0"/>
              <a:t>Client initiated </a:t>
            </a:r>
            <a:r>
              <a:rPr lang="en-CA" smtClean="0"/>
              <a:t>– client asks for testing based on perceived risk assessment</a:t>
            </a:r>
          </a:p>
          <a:p>
            <a:r>
              <a:rPr lang="en-CA" b="1" smtClean="0"/>
              <a:t>Risk assessment based </a:t>
            </a:r>
            <a:r>
              <a:rPr lang="en-CA" smtClean="0"/>
              <a:t>– provider gathers info on HIV risk factors, determines need for test</a:t>
            </a:r>
          </a:p>
          <a:p>
            <a:r>
              <a:rPr lang="en-CA" b="1" smtClean="0"/>
              <a:t>Routine provider initiated </a:t>
            </a:r>
            <a:r>
              <a:rPr lang="en-CA" smtClean="0"/>
              <a:t>– use of a defined threshold from which to offer HIV testing </a:t>
            </a:r>
          </a:p>
          <a:p>
            <a:r>
              <a:rPr lang="en-CA" b="1" smtClean="0"/>
              <a:t>Standard of care </a:t>
            </a:r>
            <a:r>
              <a:rPr lang="en-CA" smtClean="0"/>
              <a:t>(“opt out”) – patient informed that test will be performed as part of routine screening unless it is specifically declined</a:t>
            </a:r>
          </a:p>
          <a:p>
            <a:endParaRPr lang="en-CA" smtClean="0"/>
          </a:p>
          <a:p>
            <a:endParaRPr lang="en-CA"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Why test patients with no risk factors? </a:t>
            </a:r>
            <a:endParaRPr lang="en-US" dirty="0"/>
          </a:p>
        </p:txBody>
      </p:sp>
      <p:sp>
        <p:nvSpPr>
          <p:cNvPr id="25602" name="Content Placeholder 2"/>
          <p:cNvSpPr>
            <a:spLocks noGrp="1"/>
          </p:cNvSpPr>
          <p:nvPr>
            <p:ph idx="1"/>
          </p:nvPr>
        </p:nvSpPr>
        <p:spPr/>
        <p:txBody>
          <a:bodyPr/>
          <a:lstStyle/>
          <a:p>
            <a:r>
              <a:rPr lang="en-US" smtClean="0"/>
              <a:t>Everyone who has ever been sexually active is at some risk of HIV</a:t>
            </a:r>
          </a:p>
          <a:p>
            <a:r>
              <a:rPr lang="en-US" i="1" smtClean="0"/>
              <a:t>Patients don’t always know if they are at risk and they rarely tell their health care providers even if they do know </a:t>
            </a:r>
          </a:p>
          <a:p>
            <a:r>
              <a:rPr lang="en-US" smtClean="0"/>
              <a:t>HIV testing is simple,                                  inexpensive, and acceptable                                  to most patients </a:t>
            </a:r>
          </a:p>
        </p:txBody>
      </p:sp>
      <p:pic>
        <p:nvPicPr>
          <p:cNvPr id="25603" name="Picture 2" descr="http://www.huntingdonshire.gov.uk/SiteCollectionDocuments/HDCCMS/Images/General%20Images/Health%20and%20Social%20Care/Doctor-and-Patient.jpg"/>
          <p:cNvPicPr>
            <a:picLocks noChangeAspect="1" noChangeArrowheads="1"/>
          </p:cNvPicPr>
          <p:nvPr/>
        </p:nvPicPr>
        <p:blipFill>
          <a:blip r:embed="rId2"/>
          <a:srcRect/>
          <a:stretch>
            <a:fillRect/>
          </a:stretch>
        </p:blipFill>
        <p:spPr bwMode="auto">
          <a:xfrm>
            <a:off x="5724525" y="3933825"/>
            <a:ext cx="3062288" cy="21431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CA" dirty="0" smtClean="0"/>
              <a:t>Types of testing</a:t>
            </a:r>
            <a:endParaRPr lang="en-CA" dirty="0"/>
          </a:p>
        </p:txBody>
      </p:sp>
      <p:sp>
        <p:nvSpPr>
          <p:cNvPr id="26626" name="Content Placeholder 2"/>
          <p:cNvSpPr>
            <a:spLocks noGrp="1"/>
          </p:cNvSpPr>
          <p:nvPr>
            <p:ph idx="1"/>
          </p:nvPr>
        </p:nvSpPr>
        <p:spPr/>
        <p:txBody>
          <a:bodyPr/>
          <a:lstStyle/>
          <a:p>
            <a:r>
              <a:rPr lang="en-CA" b="1" smtClean="0"/>
              <a:t>Nominal</a:t>
            </a:r>
            <a:r>
              <a:rPr lang="en-CA" smtClean="0"/>
              <a:t> – normal lab testing with patient identifiers</a:t>
            </a:r>
          </a:p>
          <a:p>
            <a:r>
              <a:rPr lang="en-CA" b="1" smtClean="0"/>
              <a:t>Non-nominal</a:t>
            </a:r>
            <a:r>
              <a:rPr lang="en-CA" smtClean="0"/>
              <a:t> – lab testing using an identity code that is only identifiable to patient and provider </a:t>
            </a:r>
          </a:p>
          <a:p>
            <a:r>
              <a:rPr lang="en-CA" b="1" smtClean="0"/>
              <a:t>Anonymous</a:t>
            </a:r>
            <a:r>
              <a:rPr lang="en-CA" smtClean="0"/>
              <a:t> – only legal use is for HIV testing; only patient knows their true identity; patient does not have access to early therapy or other clinical supports without further identification</a:t>
            </a:r>
          </a:p>
          <a:p>
            <a:endParaRPr lang="en-CA"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6920</TotalTime>
  <Words>761</Words>
  <Application>Microsoft Office PowerPoint</Application>
  <PresentationFormat>On-screen Show (4:3)</PresentationFormat>
  <Paragraphs>86</Paragraphs>
  <Slides>14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Book Antiqua</vt:lpstr>
      <vt:lpstr>Calibri</vt:lpstr>
      <vt:lpstr>Lucida Sans</vt:lpstr>
      <vt:lpstr>Wingdings</vt:lpstr>
      <vt:lpstr>Wingdings 2</vt:lpstr>
      <vt:lpstr>Wingdings 3</vt:lpstr>
      <vt:lpstr>Apex</vt:lpstr>
      <vt:lpstr>“Its Different Now”: The Changing Landscape of HIV testing</vt:lpstr>
      <vt:lpstr>Objectives</vt:lpstr>
      <vt:lpstr>The Issue</vt:lpstr>
      <vt:lpstr>The Issue</vt:lpstr>
      <vt:lpstr>HAART</vt:lpstr>
      <vt:lpstr>Treatment                                   as prevention</vt:lpstr>
      <vt:lpstr>Types of testing encounters</vt:lpstr>
      <vt:lpstr>Why test patients with no risk factors? </vt:lpstr>
      <vt:lpstr>Types of testing</vt:lpstr>
      <vt:lpstr>Barriers to HIV testing in practice - real and perceived</vt:lpstr>
      <vt:lpstr>What about pre-test counselling?</vt:lpstr>
      <vt:lpstr>Moving forward</vt:lpstr>
      <vt:lpstr>On the Horizon  - HIV prevention technologies - </vt:lpstr>
      <vt:lpstr>Questions/Discussion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Different Now”: The Changing Landscape of HIV testing</dc:title>
  <dc:creator>Cristin Aalde</dc:creator>
  <cp:lastModifiedBy>Emily Leaman</cp:lastModifiedBy>
  <cp:revision>209</cp:revision>
  <dcterms:created xsi:type="dcterms:W3CDTF">2012-06-10T14:24:04Z</dcterms:created>
  <dcterms:modified xsi:type="dcterms:W3CDTF">2016-08-16T21:52:42Z</dcterms:modified>
</cp:coreProperties>
</file>